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FFCCFF"/>
    <a:srgbClr val="FFCCCC"/>
    <a:srgbClr val="CCFFCC"/>
    <a:srgbClr val="FF99FF"/>
    <a:srgbClr val="FF505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月別の移動者数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5226845382353243"/>
          <c:y val="0.12468103428941069"/>
          <c:w val="0.82645520440051712"/>
          <c:h val="0.726505459307292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Sheet1!$B$1:$M$1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324958</c:v>
                </c:pt>
                <c:pt idx="1">
                  <c:v>364174</c:v>
                </c:pt>
                <c:pt idx="2">
                  <c:v>939978</c:v>
                </c:pt>
                <c:pt idx="3">
                  <c:v>675093</c:v>
                </c:pt>
                <c:pt idx="4">
                  <c:v>409235</c:v>
                </c:pt>
                <c:pt idx="5">
                  <c:v>366759</c:v>
                </c:pt>
                <c:pt idx="6">
                  <c:v>374208</c:v>
                </c:pt>
                <c:pt idx="7">
                  <c:v>379493</c:v>
                </c:pt>
                <c:pt idx="8">
                  <c:v>344275</c:v>
                </c:pt>
                <c:pt idx="9">
                  <c:v>386943</c:v>
                </c:pt>
                <c:pt idx="10">
                  <c:v>345144</c:v>
                </c:pt>
                <c:pt idx="11">
                  <c:v>352989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15-433C-93D5-CDE0C98B17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70466296"/>
        <c:axId val="670463416"/>
      </c:barChart>
      <c:catAx>
        <c:axId val="670466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70463416"/>
        <c:crosses val="autoZero"/>
        <c:auto val="1"/>
        <c:lblAlgn val="ctr"/>
        <c:lblOffset val="100"/>
        <c:noMultiLvlLbl val="0"/>
      </c:catAx>
      <c:valAx>
        <c:axId val="670463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70466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306D3CA-DAB9-CCF1-00F2-7B74A0D5E9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93D881-56F4-4EF4-1110-A6C44F1F54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1B07E-48C1-4B05-B318-CB77C2666E23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E637E9-0198-FF3C-482C-AB58519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243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FC47B6A-0636-D662-923C-27D906EADBA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337" y="136524"/>
            <a:ext cx="1800476" cy="73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6F54F79-4D5B-2B7B-3562-04FD09381EA9}"/>
              </a:ext>
            </a:extLst>
          </p:cNvPr>
          <p:cNvSpPr/>
          <p:nvPr/>
        </p:nvSpPr>
        <p:spPr>
          <a:xfrm>
            <a:off x="911383" y="2294816"/>
            <a:ext cx="732123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キャンペーンの提案</a:t>
            </a:r>
          </a:p>
        </p:txBody>
      </p:sp>
      <p:sp>
        <p:nvSpPr>
          <p:cNvPr id="4" name="リボン: 上に曲がる 3">
            <a:extLst>
              <a:ext uri="{FF2B5EF4-FFF2-40B4-BE49-F238E27FC236}">
                <a16:creationId xmlns:a16="http://schemas.microsoft.com/office/drawing/2014/main" id="{15FF479D-E53F-A50A-293F-6823BB216740}"/>
              </a:ext>
            </a:extLst>
          </p:cNvPr>
          <p:cNvSpPr/>
          <p:nvPr/>
        </p:nvSpPr>
        <p:spPr>
          <a:xfrm>
            <a:off x="1547362" y="1263985"/>
            <a:ext cx="6049277" cy="816486"/>
          </a:xfrm>
          <a:prstGeom prst="ribbon2">
            <a:avLst>
              <a:gd name="adj1" fmla="val 16667"/>
              <a:gd name="adj2" fmla="val 67473"/>
            </a:avLst>
          </a:prstGeom>
          <a:solidFill>
            <a:srgbClr val="CCFFFF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お客</a:t>
            </a:r>
            <a:r>
              <a:rPr kumimoji="1" lang="ja-JP" altLang="en-US" sz="2400" b="1">
                <a:latin typeface="ＭＳ 明朝" panose="02020609040205080304" pitchFamily="17" charset="-128"/>
                <a:ea typeface="ＭＳ 明朝" panose="02020609040205080304" pitchFamily="17" charset="-128"/>
              </a:rPr>
              <a:t>様の声に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対応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A6BC719-6DE7-FFE4-F84F-17AE16E50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466" y="4064636"/>
            <a:ext cx="3772426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8421C252-8221-CE87-8224-5319ED75987C}"/>
              </a:ext>
            </a:extLst>
          </p:cNvPr>
          <p:cNvSpPr/>
          <p:nvPr/>
        </p:nvSpPr>
        <p:spPr>
          <a:xfrm>
            <a:off x="358805" y="201336"/>
            <a:ext cx="4297085" cy="1115736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+mn-ea"/>
              </a:rPr>
              <a:t>毎年の傾向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B6F85CDC-B125-1664-FA8E-EE4E1B24FE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712114"/>
              </p:ext>
            </p:extLst>
          </p:nvPr>
        </p:nvGraphicFramePr>
        <p:xfrm>
          <a:off x="358805" y="1719306"/>
          <a:ext cx="4775257" cy="450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吹き出し: 下矢印 4">
            <a:extLst>
              <a:ext uri="{FF2B5EF4-FFF2-40B4-BE49-F238E27FC236}">
                <a16:creationId xmlns:a16="http://schemas.microsoft.com/office/drawing/2014/main" id="{5B13009F-5E1C-C453-892F-64617876BFA8}"/>
              </a:ext>
            </a:extLst>
          </p:cNvPr>
          <p:cNvSpPr/>
          <p:nvPr/>
        </p:nvSpPr>
        <p:spPr>
          <a:xfrm>
            <a:off x="5511567" y="2162263"/>
            <a:ext cx="3280095" cy="1266737"/>
          </a:xfrm>
          <a:prstGeom prst="downArrowCallou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移動＝引っ越し</a:t>
            </a:r>
          </a:p>
        </p:txBody>
      </p:sp>
      <p:sp>
        <p:nvSpPr>
          <p:cNvPr id="6" name="星: 32 pt 5">
            <a:extLst>
              <a:ext uri="{FF2B5EF4-FFF2-40B4-BE49-F238E27FC236}">
                <a16:creationId xmlns:a16="http://schemas.microsoft.com/office/drawing/2014/main" id="{C4ED4E98-F611-F29E-5899-5B2481C4E24A}"/>
              </a:ext>
            </a:extLst>
          </p:cNvPr>
          <p:cNvSpPr/>
          <p:nvPr/>
        </p:nvSpPr>
        <p:spPr>
          <a:xfrm>
            <a:off x="5511567" y="3674814"/>
            <a:ext cx="3280095" cy="1671069"/>
          </a:xfrm>
          <a:prstGeom prst="star32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３月・４月が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非常に多い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 animBg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57806E4-C961-3D8D-5719-7021F03DD948}"/>
              </a:ext>
            </a:extLst>
          </p:cNvPr>
          <p:cNvSpPr txBox="1"/>
          <p:nvPr/>
        </p:nvSpPr>
        <p:spPr>
          <a:xfrm>
            <a:off x="358805" y="2160771"/>
            <a:ext cx="44230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早期予約割引が使えない</a:t>
            </a:r>
            <a:endParaRPr kumimoji="1" lang="en-US" altLang="ja-JP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希望日に予約が取れない</a:t>
            </a:r>
            <a:endParaRPr kumimoji="1" lang="en-US" altLang="ja-JP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料金が高い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2585052-C501-5EA8-B5E8-7C77040E9122}"/>
              </a:ext>
            </a:extLst>
          </p:cNvPr>
          <p:cNvSpPr/>
          <p:nvPr/>
        </p:nvSpPr>
        <p:spPr>
          <a:xfrm>
            <a:off x="967278" y="4389202"/>
            <a:ext cx="7209445" cy="1738133"/>
          </a:xfrm>
          <a:prstGeom prst="foldedCorner">
            <a:avLst/>
          </a:prstGeom>
          <a:solidFill>
            <a:schemeClr val="bg1"/>
          </a:solidFill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キャンペーンを実施して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他社との差別化</a:t>
            </a:r>
            <a:r>
              <a:rPr kumimoji="1" lang="ja-JP" altLang="en-US" sz="2400" dirty="0"/>
              <a:t>を図る</a:t>
            </a: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4CF4E60B-0B48-3289-C0AE-153F924DD77F}"/>
              </a:ext>
            </a:extLst>
          </p:cNvPr>
          <p:cNvSpPr/>
          <p:nvPr/>
        </p:nvSpPr>
        <p:spPr>
          <a:xfrm>
            <a:off x="358805" y="201336"/>
            <a:ext cx="4297085" cy="1115736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+mn-ea"/>
              </a:rPr>
              <a:t>お客様の不満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7E843EB-A01A-D411-B824-8A9BF34F3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376" y="1924580"/>
            <a:ext cx="2686425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8">
            <a:extLst>
              <a:ext uri="{FF2B5EF4-FFF2-40B4-BE49-F238E27FC236}">
                <a16:creationId xmlns:a16="http://schemas.microsoft.com/office/drawing/2014/main" id="{3133F5A3-6E40-8105-E08E-2FE60F00A6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690903"/>
              </p:ext>
            </p:extLst>
          </p:nvPr>
        </p:nvGraphicFramePr>
        <p:xfrm>
          <a:off x="808839" y="2059731"/>
          <a:ext cx="7526323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3793">
                  <a:extLst>
                    <a:ext uri="{9D8B030D-6E8A-4147-A177-3AD203B41FA5}">
                      <a16:colId xmlns:a16="http://schemas.microsoft.com/office/drawing/2014/main" val="3564174479"/>
                    </a:ext>
                  </a:extLst>
                </a:gridCol>
                <a:gridCol w="3852530">
                  <a:extLst>
                    <a:ext uri="{9D8B030D-6E8A-4147-A177-3AD203B41FA5}">
                      <a16:colId xmlns:a16="http://schemas.microsoft.com/office/drawing/2014/main" val="1767452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繁忙期も割引を適用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早期予約割引・平日割引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47538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各種サービス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一時保管サービス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33911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相乗りサービス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03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引っ越し祝いプレゼント</a:t>
                      </a:r>
                      <a:endParaRPr kumimoji="1" lang="en-US" altLang="ja-JP" sz="24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ご成約でプレゼント進呈</a:t>
                      </a:r>
                      <a:endParaRPr kumimoji="1"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505023"/>
                  </a:ext>
                </a:extLst>
              </a:tr>
            </a:tbl>
          </a:graphicData>
        </a:graphic>
      </p:graphicFrame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A27D03DF-71FA-8EDC-9B3B-CCA3D0174E9C}"/>
              </a:ext>
            </a:extLst>
          </p:cNvPr>
          <p:cNvSpPr/>
          <p:nvPr/>
        </p:nvSpPr>
        <p:spPr>
          <a:xfrm>
            <a:off x="358805" y="4735305"/>
            <a:ext cx="3735023" cy="1231200"/>
          </a:xfrm>
          <a:prstGeom prst="rightArrowCallout">
            <a:avLst/>
          </a:prstGeom>
          <a:blipFill>
            <a:blip r:embed="rId2"/>
            <a:stretch>
              <a:fillRect/>
            </a:stretch>
          </a:blip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/>
              <a:t>無料サービス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05434E45-65D3-9BB7-9336-3F846D34C1DD}"/>
              </a:ext>
            </a:extLst>
          </p:cNvPr>
          <p:cNvSpPr/>
          <p:nvPr/>
        </p:nvSpPr>
        <p:spPr>
          <a:xfrm>
            <a:off x="4345497" y="4737237"/>
            <a:ext cx="4322253" cy="1229268"/>
          </a:xfrm>
          <a:prstGeom prst="roundRect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使用済み段ボールの回収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ハンガーボックスの貸し出し</a:t>
            </a:r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EDBBFC32-F6E8-357B-CB34-BCFC72BC591C}"/>
              </a:ext>
            </a:extLst>
          </p:cNvPr>
          <p:cNvSpPr/>
          <p:nvPr/>
        </p:nvSpPr>
        <p:spPr>
          <a:xfrm>
            <a:off x="358805" y="201336"/>
            <a:ext cx="4297085" cy="1115736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+mn-ea"/>
              </a:rPr>
              <a:t>キャンペーン案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1159</TotalTime>
  <Words>93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2024-04-10T07:05:53Z</cp:lastPrinted>
  <dcterms:created xsi:type="dcterms:W3CDTF">2023-01-25T06:58:52Z</dcterms:created>
  <dcterms:modified xsi:type="dcterms:W3CDTF">2024-06-26T03:48:20Z</dcterms:modified>
</cp:coreProperties>
</file>