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品目別の回収量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回収量（ｋｇ）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新聞紙</c:v>
                </c:pt>
                <c:pt idx="1">
                  <c:v>雑誌</c:v>
                </c:pt>
                <c:pt idx="2">
                  <c:v>段ボール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8950</c:v>
                </c:pt>
                <c:pt idx="1">
                  <c:v>6460</c:v>
                </c:pt>
                <c:pt idx="2">
                  <c:v>4690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40-43C6-893F-0ADB25BDEC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70466296"/>
        <c:axId val="670463416"/>
      </c:barChart>
      <c:catAx>
        <c:axId val="670466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70463416"/>
        <c:crosses val="autoZero"/>
        <c:auto val="1"/>
        <c:lblAlgn val="ctr"/>
        <c:lblOffset val="100"/>
        <c:noMultiLvlLbl val="0"/>
      </c:catAx>
      <c:valAx>
        <c:axId val="670463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70466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7D62C-8056-4D19-AC43-36030239C2F3}" type="datetimeFigureOut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74CBA-3070-4C69-B299-122B17F711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121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3CCA-2B0D-49C8-A2CF-01EF542ADBA1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00E7D-C74E-4FEA-A3DA-7E58691EA5D0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08EA-D002-419B-A168-6D6D64E3C688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D2EA7-74A2-4F6B-BB66-E6DC72968385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C33-6A54-47F3-A4F9-BCEFE7FEEE1E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ED31C-E3C4-494B-A0DF-B2487B68C837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87035-E1CA-4E86-9619-BD8D6B6ED038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537B-2E63-4ACF-ABE2-3C7B259F23D5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536B5-7BA5-461D-BD70-C8F512574111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821F-03E6-4C09-B54B-9FBD1718D2AB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A5ED9-4FE2-4CC0-BCF0-1B2B96322260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EF32-443A-4D0B-AA89-295E2419AA83}" type="datetime1">
              <a:rPr kumimoji="1" lang="ja-JP" altLang="en-US" smtClean="0"/>
              <a:t>2024/4/22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7030A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0BA34-A607-D7ED-C1AA-C341EF4CD3AE}"/>
              </a:ext>
            </a:extLst>
          </p:cNvPr>
          <p:cNvSpPr/>
          <p:nvPr userDrawn="1"/>
        </p:nvSpPr>
        <p:spPr>
          <a:xfrm>
            <a:off x="2916739" y="6173562"/>
            <a:ext cx="33105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みなと中学校生徒会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3A214AB-91AD-BF27-8DCC-6E6ABB2DFF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419" y="3585627"/>
            <a:ext cx="2591162" cy="236253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AAB59CA-BF4A-5999-E4B1-C223A9C39767}"/>
              </a:ext>
            </a:extLst>
          </p:cNvPr>
          <p:cNvSpPr/>
          <p:nvPr/>
        </p:nvSpPr>
        <p:spPr>
          <a:xfrm>
            <a:off x="576176" y="969009"/>
            <a:ext cx="7991648" cy="2303365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令和６年度１学期</a:t>
            </a:r>
            <a:endParaRPr kumimoji="1" lang="en-US" altLang="ja-JP" sz="3200" u="sng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5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古紙回収実施報告</a:t>
            </a:r>
            <a:endParaRPr kumimoji="1" lang="ja-JP" altLang="en-US" sz="5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780D2181-BF8F-F0EC-4CBB-A254101A7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" y="4470317"/>
            <a:ext cx="2410161" cy="1581371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B951206-EAFD-0F2C-D251-F3F43FBE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5D4E87-19D2-D328-3FCF-8069670D9DA3}"/>
              </a:ext>
            </a:extLst>
          </p:cNvPr>
          <p:cNvSpPr txBox="1"/>
          <p:nvPr/>
        </p:nvSpPr>
        <p:spPr>
          <a:xfrm>
            <a:off x="2493550" y="285750"/>
            <a:ext cx="4156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古紙回収について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CF88D4DA-980E-3873-1481-BD791A81EF58}"/>
              </a:ext>
            </a:extLst>
          </p:cNvPr>
          <p:cNvSpPr/>
          <p:nvPr/>
        </p:nvSpPr>
        <p:spPr>
          <a:xfrm>
            <a:off x="552450" y="2960586"/>
            <a:ext cx="4128607" cy="1081088"/>
          </a:xfrm>
          <a:prstGeom prst="rightArrowCallou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回収したもの</a:t>
            </a:r>
          </a:p>
        </p:txBody>
      </p:sp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DB28F8A2-FD8C-5C29-11CE-EEF3218049D5}"/>
              </a:ext>
            </a:extLst>
          </p:cNvPr>
          <p:cNvSpPr/>
          <p:nvPr/>
        </p:nvSpPr>
        <p:spPr>
          <a:xfrm>
            <a:off x="1246270" y="1244274"/>
            <a:ext cx="6651460" cy="1081088"/>
          </a:xfrm>
          <a:prstGeom prst="horizontalScroll">
            <a:avLst/>
          </a:prstGeom>
          <a:solidFill>
            <a:srgbClr val="CCECFF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４月～６月の第２土曜日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に実施しました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0CA2941-B58D-47E0-8B01-7020099B65D6}"/>
              </a:ext>
            </a:extLst>
          </p:cNvPr>
          <p:cNvSpPr txBox="1"/>
          <p:nvPr/>
        </p:nvSpPr>
        <p:spPr>
          <a:xfrm>
            <a:off x="5037764" y="2808632"/>
            <a:ext cx="19736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新聞紙</a:t>
            </a:r>
            <a:endParaRPr kumimoji="1" lang="en-US" altLang="ja-JP" sz="28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雑誌</a:t>
            </a:r>
            <a:endParaRPr kumimoji="1" lang="en-US" altLang="ja-JP" sz="28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段ボール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FE55E50A-78F0-26F3-54D9-0C9CFC7BC598}"/>
              </a:ext>
            </a:extLst>
          </p:cNvPr>
          <p:cNvSpPr/>
          <p:nvPr/>
        </p:nvSpPr>
        <p:spPr>
          <a:xfrm>
            <a:off x="3711659" y="4660949"/>
            <a:ext cx="4625825" cy="1200329"/>
          </a:xfrm>
          <a:prstGeom prst="wedgeRoundRectCallout">
            <a:avLst>
              <a:gd name="adj1" fmla="val -62577"/>
              <a:gd name="adj2" fmla="val -5147"/>
              <a:gd name="adj3" fmla="val 16667"/>
            </a:avLst>
          </a:prstGeom>
          <a:solidFill>
            <a:srgbClr val="FF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/>
              <a:t>多くの皆様のご協力により</a:t>
            </a:r>
            <a:endParaRPr kumimoji="1" lang="en-US" altLang="ja-JP" sz="2400" i="1" dirty="0"/>
          </a:p>
          <a:p>
            <a:r>
              <a:rPr kumimoji="1" lang="ja-JP" altLang="en-US" sz="2400" i="1" dirty="0"/>
              <a:t>無事終了することができました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9D9397-DA1E-EAC8-CE20-1DA473ED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4990D2-2B7C-4055-CB3F-96531462F00A}"/>
              </a:ext>
            </a:extLst>
          </p:cNvPr>
          <p:cNvSpPr txBox="1"/>
          <p:nvPr/>
        </p:nvSpPr>
        <p:spPr>
          <a:xfrm>
            <a:off x="3453756" y="28575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実施結果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813E1E81-D341-CB9C-9177-DD30D49D67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7239190"/>
              </p:ext>
            </p:extLst>
          </p:nvPr>
        </p:nvGraphicFramePr>
        <p:xfrm>
          <a:off x="476251" y="1209676"/>
          <a:ext cx="4775257" cy="3082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表 18">
            <a:extLst>
              <a:ext uri="{FF2B5EF4-FFF2-40B4-BE49-F238E27FC236}">
                <a16:creationId xmlns:a16="http://schemas.microsoft.com/office/drawing/2014/main" id="{C5EACE44-5E06-FC3C-E561-EF2687CC1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753819"/>
              </p:ext>
            </p:extLst>
          </p:nvPr>
        </p:nvGraphicFramePr>
        <p:xfrm>
          <a:off x="1638935" y="4733924"/>
          <a:ext cx="586613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8354">
                  <a:extLst>
                    <a:ext uri="{9D8B030D-6E8A-4147-A177-3AD203B41FA5}">
                      <a16:colId xmlns:a16="http://schemas.microsoft.com/office/drawing/2014/main" val="687747662"/>
                    </a:ext>
                  </a:extLst>
                </a:gridCol>
                <a:gridCol w="2088859">
                  <a:extLst>
                    <a:ext uri="{9D8B030D-6E8A-4147-A177-3AD203B41FA5}">
                      <a16:colId xmlns:a16="http://schemas.microsoft.com/office/drawing/2014/main" val="176379746"/>
                    </a:ext>
                  </a:extLst>
                </a:gridCol>
                <a:gridCol w="2348917">
                  <a:extLst>
                    <a:ext uri="{9D8B030D-6E8A-4147-A177-3AD203B41FA5}">
                      <a16:colId xmlns:a16="http://schemas.microsoft.com/office/drawing/2014/main" val="254758595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収益金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回収売上額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４２，６９０円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442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奨励金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６０，３００円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137168"/>
                  </a:ext>
                </a:extLst>
              </a:tr>
            </a:tbl>
          </a:graphicData>
        </a:graphic>
      </p:graphicFrame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5CB457F-0B34-00FE-B85D-929B16876B6E}"/>
              </a:ext>
            </a:extLst>
          </p:cNvPr>
          <p:cNvSpPr/>
          <p:nvPr/>
        </p:nvSpPr>
        <p:spPr>
          <a:xfrm>
            <a:off x="5612234" y="1725694"/>
            <a:ext cx="3055515" cy="89924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新聞紙が最も多い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7F451D1-4B53-D312-D1C5-0D332964338C}"/>
              </a:ext>
            </a:extLst>
          </p:cNvPr>
          <p:cNvSpPr/>
          <p:nvPr/>
        </p:nvSpPr>
        <p:spPr>
          <a:xfrm>
            <a:off x="5611349" y="2876657"/>
            <a:ext cx="3056400" cy="899240"/>
          </a:xfrm>
          <a:prstGeom prst="round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前年比１０５％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BDC8D7C-82C8-F632-0659-16F085EA3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F5380E-613A-CA73-680F-CD3AB81B4283}"/>
              </a:ext>
            </a:extLst>
          </p:cNvPr>
          <p:cNvSpPr txBox="1"/>
          <p:nvPr/>
        </p:nvSpPr>
        <p:spPr>
          <a:xfrm>
            <a:off x="2427831" y="285750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収益金の利用用途</a:t>
            </a:r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670B8330-2DAC-0887-8588-0C30B26C2CCC}"/>
              </a:ext>
            </a:extLst>
          </p:cNvPr>
          <p:cNvSpPr/>
          <p:nvPr/>
        </p:nvSpPr>
        <p:spPr>
          <a:xfrm>
            <a:off x="552451" y="1368564"/>
            <a:ext cx="4114800" cy="1250811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u="sng">
                <a:latin typeface="ＭＳ 明朝" panose="02020609040205080304" pitchFamily="17" charset="-128"/>
                <a:ea typeface="ＭＳ 明朝" panose="02020609040205080304" pitchFamily="17" charset="-128"/>
              </a:rPr>
              <a:t>部活動</a:t>
            </a:r>
            <a:r>
              <a:rPr kumimoji="1" lang="ja-JP" altLang="en-US" sz="2800" i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支援</a:t>
            </a:r>
            <a:endParaRPr kumimoji="1" lang="en-US" altLang="ja-JP" sz="2800" i="1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dirty="0"/>
              <a:t>部員数に応じて支給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6A8EAE7-92E8-E990-A354-985797D3AFA1}"/>
              </a:ext>
            </a:extLst>
          </p:cNvPr>
          <p:cNvSpPr/>
          <p:nvPr/>
        </p:nvSpPr>
        <p:spPr>
          <a:xfrm>
            <a:off x="2514600" y="3064014"/>
            <a:ext cx="4114800" cy="125081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卒業記念品</a:t>
            </a:r>
            <a:endParaRPr kumimoji="1" lang="en-US" altLang="ja-JP" sz="2800" i="1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dirty="0"/>
              <a:t>購入費用の一部を負担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C1765F70-21E6-0F37-2673-4C6CBCE33909}"/>
              </a:ext>
            </a:extLst>
          </p:cNvPr>
          <p:cNvSpPr/>
          <p:nvPr/>
        </p:nvSpPr>
        <p:spPr>
          <a:xfrm>
            <a:off x="4400550" y="4759464"/>
            <a:ext cx="4114800" cy="1250811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校舎整備</a:t>
            </a:r>
            <a:endParaRPr kumimoji="1" lang="en-US" altLang="ja-JP" sz="2800" i="1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2000" dirty="0"/>
              <a:t>滑り止めマットなどの購入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286</TotalTime>
  <Words>94</Words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2024-01-24T01:24:58Z</dcterms:created>
  <dcterms:modified xsi:type="dcterms:W3CDTF">2024-04-22T06:23:33Z</dcterms:modified>
</cp:coreProperties>
</file>